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218105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384692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860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174210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175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277208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255648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185857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347149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869DA-EDE6-40B1-8598-AB57F22DDA30}" type="datetimeFigureOut">
              <a:rPr lang="en-IN" smtClean="0"/>
              <a:t>07/07/2026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298530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869DA-EDE6-40B1-8598-AB57F22DDA30}" type="datetimeFigureOut">
              <a:rPr lang="en-IN" smtClean="0"/>
              <a:t>07/07/2026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257007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869DA-EDE6-40B1-8598-AB57F22DDA30}" type="datetimeFigureOut">
              <a:rPr lang="en-IN" smtClean="0"/>
              <a:t>07/07/2026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37435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869DA-EDE6-40B1-8598-AB57F22DDA30}" type="datetimeFigureOut">
              <a:rPr lang="en-IN" smtClean="0"/>
              <a:t>07/07/2026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66693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869DA-EDE6-40B1-8598-AB57F22DDA30}" type="datetimeFigureOut">
              <a:rPr lang="en-IN" smtClean="0"/>
              <a:t>07/07/2026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47338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B869DA-EDE6-40B1-8598-AB57F22DDA30}" type="datetimeFigureOut">
              <a:rPr lang="en-IN" smtClean="0"/>
              <a:t>07/07/2026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D06690-0421-4AE6-86C5-4DB4626A7242}" type="slidenum">
              <a:rPr lang="en-IN" smtClean="0"/>
              <a:t>‹#›</a:t>
            </a:fld>
            <a:endParaRPr lang="en-IN"/>
          </a:p>
        </p:txBody>
      </p:sp>
    </p:spTree>
    <p:extLst>
      <p:ext uri="{BB962C8B-B14F-4D97-AF65-F5344CB8AC3E}">
        <p14:creationId xmlns:p14="http://schemas.microsoft.com/office/powerpoint/2010/main" val="74083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D06690-0421-4AE6-86C5-4DB4626A7242}" type="slidenum">
              <a:rPr lang="en-IN" smtClean="0"/>
              <a:t>‹#›</a:t>
            </a:fld>
            <a:endParaRPr lang="en-IN"/>
          </a:p>
        </p:txBody>
      </p:sp>
      <p:sp>
        <p:nvSpPr>
          <p:cNvPr id="5" name="Date Placeholder 4"/>
          <p:cNvSpPr>
            <a:spLocks noGrp="1"/>
          </p:cNvSpPr>
          <p:nvPr>
            <p:ph type="dt" sz="half" idx="10"/>
          </p:nvPr>
        </p:nvSpPr>
        <p:spPr/>
        <p:txBody>
          <a:bodyPr/>
          <a:lstStyle/>
          <a:p>
            <a:fld id="{31B869DA-EDE6-40B1-8598-AB57F22DDA30}" type="datetimeFigureOut">
              <a:rPr lang="en-IN" smtClean="0"/>
              <a:t>07/07/2026</a:t>
            </a:fld>
            <a:endParaRPr lang="en-IN"/>
          </a:p>
        </p:txBody>
      </p:sp>
    </p:spTree>
    <p:extLst>
      <p:ext uri="{BB962C8B-B14F-4D97-AF65-F5344CB8AC3E}">
        <p14:creationId xmlns:p14="http://schemas.microsoft.com/office/powerpoint/2010/main" val="367393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B869DA-EDE6-40B1-8598-AB57F22DDA30}" type="datetimeFigureOut">
              <a:rPr lang="en-IN" smtClean="0"/>
              <a:t>07/07/2026</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D06690-0421-4AE6-86C5-4DB4626A7242}" type="slidenum">
              <a:rPr lang="en-IN" smtClean="0"/>
              <a:t>‹#›</a:t>
            </a:fld>
            <a:endParaRPr lang="en-IN"/>
          </a:p>
        </p:txBody>
      </p:sp>
    </p:spTree>
    <p:extLst>
      <p:ext uri="{BB962C8B-B14F-4D97-AF65-F5344CB8AC3E}">
        <p14:creationId xmlns:p14="http://schemas.microsoft.com/office/powerpoint/2010/main" val="34345634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04AE-4FDC-6E6B-8042-2CC0D4043AB5}"/>
              </a:ext>
            </a:extLst>
          </p:cNvPr>
          <p:cNvSpPr>
            <a:spLocks noGrp="1"/>
          </p:cNvSpPr>
          <p:nvPr>
            <p:ph type="ctrTitle"/>
          </p:nvPr>
        </p:nvSpPr>
        <p:spPr>
          <a:xfrm>
            <a:off x="799143" y="0"/>
            <a:ext cx="8669321" cy="1632155"/>
          </a:xfrm>
        </p:spPr>
        <p:txBody>
          <a:bodyPr/>
          <a:lstStyle/>
          <a:p>
            <a:pPr algn="ctr"/>
            <a:r>
              <a:rPr lang="en-US" sz="4000" dirty="0">
                <a:solidFill>
                  <a:schemeClr val="tx1"/>
                </a:solidFill>
                <a:latin typeface="Times New Roman" panose="02020603050405020304" pitchFamily="18" charset="0"/>
                <a:cs typeface="Times New Roman" panose="02020603050405020304" pitchFamily="18" charset="0"/>
              </a:rPr>
              <a:t>DIT</a:t>
            </a:r>
            <a:br>
              <a:rPr lang="en-US"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Tech Driven Operational Excellence Award – IBEX India 2026</a:t>
            </a:r>
            <a:endParaRPr lang="en-IN" sz="28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1268981-A3D1-B719-B2D4-96D0FA94CF0C}"/>
              </a:ext>
            </a:extLst>
          </p:cNvPr>
          <p:cNvSpPr>
            <a:spLocks noGrp="1"/>
          </p:cNvSpPr>
          <p:nvPr>
            <p:ph type="subTitle" idx="1"/>
          </p:nvPr>
        </p:nvSpPr>
        <p:spPr>
          <a:xfrm>
            <a:off x="607844" y="1632155"/>
            <a:ext cx="6853084" cy="1936956"/>
          </a:xfrm>
        </p:spPr>
        <p:txBody>
          <a:bodyPr>
            <a:normAutofit/>
          </a:bodyPr>
          <a:lstStyle/>
          <a:p>
            <a:pPr algn="just"/>
            <a:r>
              <a:rPr lang="en-US" sz="2400" kern="1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Central Bank of India won the Tech Driven Operational Excellence Award for the Resilience Operations Centre (ROC) project in IBEX India 2026 event held on 07</a:t>
            </a:r>
            <a:r>
              <a:rPr lang="en-US" sz="2400" kern="100" baseline="300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th</a:t>
            </a:r>
            <a:r>
              <a:rPr lang="en-US" sz="2400" kern="1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 April 2026 at Jio World Convention Centre, Mumbai. </a:t>
            </a:r>
            <a:endParaRPr lang="en-IN" sz="2400" kern="100" dirty="0">
              <a:solidFill>
                <a:schemeClr val="tx1"/>
              </a:solidFill>
              <a:effectLst/>
              <a:latin typeface="Aptos" panose="020B0004020202020204" pitchFamily="34" charset="0"/>
              <a:ea typeface="Aptos" panose="020B0004020202020204" pitchFamily="34" charset="0"/>
              <a:cs typeface="Mangal" panose="02040503050203030202" pitchFamily="18" charset="0"/>
            </a:endParaRPr>
          </a:p>
          <a:p>
            <a:endParaRPr lang="en-IN" dirty="0"/>
          </a:p>
        </p:txBody>
      </p:sp>
      <p:pic>
        <p:nvPicPr>
          <p:cNvPr id="7" name="Picture 6">
            <a:extLst>
              <a:ext uri="{FF2B5EF4-FFF2-40B4-BE49-F238E27FC236}">
                <a16:creationId xmlns:a16="http://schemas.microsoft.com/office/drawing/2014/main" id="{9584ACBA-6499-4324-448E-F97AC4974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258" y="3156857"/>
            <a:ext cx="5834742" cy="3701143"/>
          </a:xfrm>
          <a:prstGeom prst="rect">
            <a:avLst/>
          </a:prstGeom>
        </p:spPr>
      </p:pic>
    </p:spTree>
    <p:extLst>
      <p:ext uri="{BB962C8B-B14F-4D97-AF65-F5344CB8AC3E}">
        <p14:creationId xmlns:p14="http://schemas.microsoft.com/office/powerpoint/2010/main" val="127233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033B-8BDB-5F54-6CBB-165AFE390F7C}"/>
              </a:ext>
            </a:extLst>
          </p:cNvPr>
          <p:cNvSpPr>
            <a:spLocks noGrp="1"/>
          </p:cNvSpPr>
          <p:nvPr>
            <p:ph type="title"/>
          </p:nvPr>
        </p:nvSpPr>
        <p:spPr>
          <a:xfrm>
            <a:off x="677334" y="117987"/>
            <a:ext cx="8596668" cy="1209367"/>
          </a:xfrm>
        </p:spPr>
        <p:txBody>
          <a:bodyPr>
            <a:normAutofit fontScale="90000"/>
          </a:bodyPr>
          <a:lstStyle/>
          <a:p>
            <a:pPr algn="ctr"/>
            <a:r>
              <a:rPr lang="en-US" sz="4400" dirty="0">
                <a:solidFill>
                  <a:schemeClr val="tx1"/>
                </a:solidFill>
                <a:latin typeface="Times New Roman" panose="02020603050405020304" pitchFamily="18" charset="0"/>
                <a:cs typeface="Times New Roman" panose="02020603050405020304" pitchFamily="18" charset="0"/>
              </a:rPr>
              <a:t>DIT</a:t>
            </a:r>
            <a:br>
              <a:rPr lang="en-US" dirty="0">
                <a:solidFill>
                  <a:schemeClr val="tx1"/>
                </a:solidFill>
                <a:latin typeface="Times New Roman" panose="02020603050405020304" pitchFamily="18" charset="0"/>
                <a:cs typeface="Times New Roman" panose="02020603050405020304" pitchFamily="18" charset="0"/>
              </a:rPr>
            </a:br>
            <a:r>
              <a:rPr lang="en-US" sz="31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Enterprise Security- PSE Excellence Awards 2026</a:t>
            </a:r>
            <a:br>
              <a:rPr lang="en-IN" sz="3100" kern="100" dirty="0">
                <a:effectLst/>
                <a:ea typeface="Aptos" panose="020B0004020202020204" pitchFamily="34" charset="0"/>
                <a:cs typeface="Mangal" panose="02040503050203030202" pitchFamily="18" charset="0"/>
              </a:rPr>
            </a:br>
            <a:endParaRPr lang="en-IN" sz="3100" dirty="0"/>
          </a:p>
        </p:txBody>
      </p:sp>
      <p:sp>
        <p:nvSpPr>
          <p:cNvPr id="3" name="Content Placeholder 2">
            <a:extLst>
              <a:ext uri="{FF2B5EF4-FFF2-40B4-BE49-F238E27FC236}">
                <a16:creationId xmlns:a16="http://schemas.microsoft.com/office/drawing/2014/main" id="{5723786F-439A-10B9-C4F8-81137573A2F9}"/>
              </a:ext>
            </a:extLst>
          </p:cNvPr>
          <p:cNvSpPr>
            <a:spLocks noGrp="1"/>
          </p:cNvSpPr>
          <p:nvPr>
            <p:ph idx="1"/>
          </p:nvPr>
        </p:nvSpPr>
        <p:spPr>
          <a:xfrm>
            <a:off x="459971" y="1489537"/>
            <a:ext cx="6342898" cy="1939463"/>
          </a:xfrm>
        </p:spPr>
        <p:txBody>
          <a:bodyPr/>
          <a:lstStyle/>
          <a:p>
            <a:pPr marL="0" indent="0" algn="just">
              <a:buNone/>
            </a:pPr>
            <a:r>
              <a:rPr lang="en-US" sz="2400" kern="100" dirty="0">
                <a:effectLst/>
                <a:latin typeface="Times New Roman" panose="02020603050405020304" pitchFamily="18" charset="0"/>
                <a:ea typeface="Aptos" panose="020B0004020202020204" pitchFamily="34" charset="0"/>
                <a:cs typeface="Mangal" panose="02040503050203030202" pitchFamily="18" charset="0"/>
              </a:rPr>
              <a:t>Central Bank of India became the winner in Enterprise Security in the PSE Excellence Awards by Express Computers on 24</a:t>
            </a:r>
            <a:r>
              <a:rPr lang="en-US" sz="2400" kern="100" baseline="30000" dirty="0">
                <a:effectLst/>
                <a:latin typeface="Times New Roman" panose="02020603050405020304" pitchFamily="18" charset="0"/>
                <a:ea typeface="Aptos" panose="020B0004020202020204" pitchFamily="34" charset="0"/>
                <a:cs typeface="Mangal" panose="02040503050203030202" pitchFamily="18" charset="0"/>
              </a:rPr>
              <a:t>th</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April 2026 held at Trident, Hyderabad. </a:t>
            </a:r>
            <a:endParaRPr lang="en-IN" dirty="0"/>
          </a:p>
        </p:txBody>
      </p:sp>
      <p:pic>
        <p:nvPicPr>
          <p:cNvPr id="5" name="Picture 4">
            <a:extLst>
              <a:ext uri="{FF2B5EF4-FFF2-40B4-BE49-F238E27FC236}">
                <a16:creationId xmlns:a16="http://schemas.microsoft.com/office/drawing/2014/main" id="{168007BB-720E-A29E-2CF3-7AAE48485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331" y="1327355"/>
            <a:ext cx="4323669" cy="5530646"/>
          </a:xfrm>
          <a:prstGeom prst="rect">
            <a:avLst/>
          </a:prstGeom>
        </p:spPr>
      </p:pic>
    </p:spTree>
    <p:extLst>
      <p:ext uri="{BB962C8B-B14F-4D97-AF65-F5344CB8AC3E}">
        <p14:creationId xmlns:p14="http://schemas.microsoft.com/office/powerpoint/2010/main" val="293209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98EF3-51C4-50B2-81B8-A3DAE6080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479EF-DF7B-8EB6-D37D-8E9B47176C15}"/>
              </a:ext>
            </a:extLst>
          </p:cNvPr>
          <p:cNvSpPr>
            <a:spLocks noGrp="1"/>
          </p:cNvSpPr>
          <p:nvPr>
            <p:ph type="title"/>
          </p:nvPr>
        </p:nvSpPr>
        <p:spPr>
          <a:xfrm>
            <a:off x="677334" y="117987"/>
            <a:ext cx="8596668" cy="1209367"/>
          </a:xfrm>
        </p:spPr>
        <p:txBody>
          <a:bodyPr>
            <a:normAutofit fontScale="90000"/>
          </a:bodyPr>
          <a:lstStyle/>
          <a:p>
            <a:pPr algn="ctr"/>
            <a:r>
              <a:rPr lang="en-US" sz="4400" dirty="0">
                <a:solidFill>
                  <a:schemeClr val="tx1"/>
                </a:solidFill>
                <a:latin typeface="Times New Roman" panose="02020603050405020304" pitchFamily="18" charset="0"/>
                <a:cs typeface="Times New Roman" panose="02020603050405020304" pitchFamily="18" charset="0"/>
              </a:rPr>
              <a:t>DIT</a:t>
            </a:r>
            <a:br>
              <a:rPr lang="en-US" dirty="0">
                <a:solidFill>
                  <a:schemeClr val="tx1"/>
                </a:solidFill>
                <a:latin typeface="Times New Roman" panose="02020603050405020304" pitchFamily="18" charset="0"/>
                <a:cs typeface="Times New Roman" panose="02020603050405020304" pitchFamily="18" charset="0"/>
              </a:rPr>
            </a:br>
            <a:r>
              <a:rPr lang="en-US" sz="31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Security Excellence Award – F5 Incorporation</a:t>
            </a: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3100" kern="100" dirty="0">
                <a:effectLst/>
                <a:ea typeface="Aptos" panose="020B0004020202020204" pitchFamily="34" charset="0"/>
                <a:cs typeface="Mangal" panose="02040503050203030202" pitchFamily="18" charset="0"/>
              </a:rPr>
            </a:br>
            <a:endParaRPr lang="en-IN" sz="3100" dirty="0"/>
          </a:p>
        </p:txBody>
      </p:sp>
      <p:sp>
        <p:nvSpPr>
          <p:cNvPr id="3" name="Content Placeholder 2">
            <a:extLst>
              <a:ext uri="{FF2B5EF4-FFF2-40B4-BE49-F238E27FC236}">
                <a16:creationId xmlns:a16="http://schemas.microsoft.com/office/drawing/2014/main" id="{D60A9D4D-43E7-3126-BEDB-692C80C4BDA8}"/>
              </a:ext>
            </a:extLst>
          </p:cNvPr>
          <p:cNvSpPr>
            <a:spLocks noGrp="1"/>
          </p:cNvSpPr>
          <p:nvPr>
            <p:ph idx="1"/>
          </p:nvPr>
        </p:nvSpPr>
        <p:spPr>
          <a:xfrm>
            <a:off x="329343" y="1450912"/>
            <a:ext cx="6342898" cy="2086946"/>
          </a:xfrm>
        </p:spPr>
        <p:txBody>
          <a:bodyPr>
            <a:noAutofit/>
          </a:bodyPr>
          <a:lstStyle/>
          <a:p>
            <a:pPr marL="0" indent="0" algn="just">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Mangal" panose="02040503050203030202" pitchFamily="18" charset="0"/>
              </a:rPr>
              <a:t>Central Bank of India received Security Excellence Award from F5 Incorporation to recognize innovation and technical prowess in the Cyber security and Network security on 7</a:t>
            </a:r>
            <a:r>
              <a:rPr lang="en-US" sz="2400" kern="100" baseline="30000" dirty="0">
                <a:effectLst/>
                <a:latin typeface="Times New Roman" panose="02020603050405020304" pitchFamily="18" charset="0"/>
                <a:ea typeface="Aptos" panose="020B0004020202020204" pitchFamily="34" charset="0"/>
                <a:cs typeface="Mangal" panose="02040503050203030202" pitchFamily="18" charset="0"/>
              </a:rPr>
              <a:t>th</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May 2026 at Mumbai. </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6D5BD628-47B4-3367-BAD3-5544E9105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564" y="1327354"/>
            <a:ext cx="4411436" cy="5530646"/>
          </a:xfrm>
          <a:prstGeom prst="rect">
            <a:avLst/>
          </a:prstGeom>
        </p:spPr>
      </p:pic>
    </p:spTree>
    <p:extLst>
      <p:ext uri="{BB962C8B-B14F-4D97-AF65-F5344CB8AC3E}">
        <p14:creationId xmlns:p14="http://schemas.microsoft.com/office/powerpoint/2010/main" val="385627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0230A-3EE4-0193-E08D-6D94EC26E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B68B2-6466-F841-333F-E2BB5469E5F1}"/>
              </a:ext>
            </a:extLst>
          </p:cNvPr>
          <p:cNvSpPr>
            <a:spLocks noGrp="1"/>
          </p:cNvSpPr>
          <p:nvPr>
            <p:ph type="title"/>
          </p:nvPr>
        </p:nvSpPr>
        <p:spPr>
          <a:xfrm>
            <a:off x="677334" y="117987"/>
            <a:ext cx="8596668" cy="1553497"/>
          </a:xfrm>
        </p:spPr>
        <p:txBody>
          <a:bodyPr>
            <a:normAutofit fontScale="90000"/>
          </a:bodyPr>
          <a:lstStyle/>
          <a:p>
            <a:pPr algn="ctr"/>
            <a:r>
              <a:rPr lang="en-US" sz="4400" dirty="0">
                <a:solidFill>
                  <a:schemeClr val="tx1"/>
                </a:solidFill>
                <a:latin typeface="Times New Roman" panose="02020603050405020304" pitchFamily="18" charset="0"/>
                <a:cs typeface="Times New Roman" panose="02020603050405020304" pitchFamily="18" charset="0"/>
              </a:rPr>
              <a:t>DIT</a:t>
            </a:r>
            <a:br>
              <a:rPr lang="en-US" dirty="0">
                <a:solidFill>
                  <a:schemeClr val="tx1"/>
                </a:solidFill>
                <a:latin typeface="Times New Roman" panose="02020603050405020304" pitchFamily="18" charset="0"/>
                <a:cs typeface="Times New Roman" panose="02020603050405020304" pitchFamily="18" charset="0"/>
              </a:rPr>
            </a:br>
            <a:r>
              <a:rPr lang="en-US" sz="3100" kern="1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Best Innovation in User Experience of the Year Award - India Banking Summit Awards 2026 </a:t>
            </a: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3100" kern="100" dirty="0">
                <a:effectLst/>
                <a:ea typeface="Aptos" panose="020B0004020202020204" pitchFamily="34" charset="0"/>
                <a:cs typeface="Mangal" panose="02040503050203030202" pitchFamily="18" charset="0"/>
              </a:rPr>
            </a:br>
            <a:endParaRPr lang="en-IN" sz="3100" dirty="0"/>
          </a:p>
        </p:txBody>
      </p:sp>
      <p:sp>
        <p:nvSpPr>
          <p:cNvPr id="3" name="Content Placeholder 2">
            <a:extLst>
              <a:ext uri="{FF2B5EF4-FFF2-40B4-BE49-F238E27FC236}">
                <a16:creationId xmlns:a16="http://schemas.microsoft.com/office/drawing/2014/main" id="{1A519C41-0610-3078-BDC5-918D07B375D4}"/>
              </a:ext>
            </a:extLst>
          </p:cNvPr>
          <p:cNvSpPr>
            <a:spLocks noGrp="1"/>
          </p:cNvSpPr>
          <p:nvPr>
            <p:ph idx="1"/>
          </p:nvPr>
        </p:nvSpPr>
        <p:spPr>
          <a:xfrm>
            <a:off x="470857" y="1875454"/>
            <a:ext cx="6342898" cy="2086946"/>
          </a:xfrm>
        </p:spPr>
        <p:txBody>
          <a:bodyPr>
            <a:noAutofit/>
          </a:bodyPr>
          <a:lstStyle/>
          <a:p>
            <a:pPr marL="0" indent="0" algn="just">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Mangal" panose="02040503050203030202" pitchFamily="18" charset="0"/>
              </a:rPr>
              <a:t>Central Bank of India won the Best Innovation in User Experience of the Year Award for the Passbook Printing Through Tab at BC points, in the India Banking Summit Awards 2026 by </a:t>
            </a:r>
            <a:r>
              <a:rPr lang="en-US" sz="2400" kern="100" dirty="0" err="1">
                <a:effectLst/>
                <a:latin typeface="Times New Roman" panose="02020603050405020304" pitchFamily="18" charset="0"/>
                <a:ea typeface="Aptos" panose="020B0004020202020204" pitchFamily="34" charset="0"/>
                <a:cs typeface="Mangal" panose="02040503050203030202" pitchFamily="18" charset="0"/>
              </a:rPr>
              <a:t>Synnex</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held on 5</a:t>
            </a:r>
            <a:r>
              <a:rPr lang="en-US" sz="2400" kern="100" baseline="30000" dirty="0">
                <a:effectLst/>
                <a:latin typeface="Times New Roman" panose="02020603050405020304" pitchFamily="18" charset="0"/>
                <a:ea typeface="Aptos" panose="020B0004020202020204" pitchFamily="34" charset="0"/>
                <a:cs typeface="Mangal" panose="02040503050203030202" pitchFamily="18" charset="0"/>
              </a:rPr>
              <a:t>th</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June 2026 at Mumbai. </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8D8A79F0-83F2-9C96-C234-72B3F169A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608" y="1317171"/>
            <a:ext cx="4274392" cy="5540829"/>
          </a:xfrm>
          <a:prstGeom prst="rect">
            <a:avLst/>
          </a:prstGeom>
        </p:spPr>
      </p:pic>
    </p:spTree>
    <p:extLst>
      <p:ext uri="{BB962C8B-B14F-4D97-AF65-F5344CB8AC3E}">
        <p14:creationId xmlns:p14="http://schemas.microsoft.com/office/powerpoint/2010/main" val="73571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28208-64FC-C39A-C1B9-279AAD949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4A268-FBA2-8BB8-38C0-9D3DE3119035}"/>
              </a:ext>
            </a:extLst>
          </p:cNvPr>
          <p:cNvSpPr>
            <a:spLocks noGrp="1"/>
          </p:cNvSpPr>
          <p:nvPr>
            <p:ph type="title"/>
          </p:nvPr>
        </p:nvSpPr>
        <p:spPr>
          <a:xfrm>
            <a:off x="677334" y="117987"/>
            <a:ext cx="8596668" cy="1553497"/>
          </a:xfrm>
        </p:spPr>
        <p:txBody>
          <a:bodyPr>
            <a:normAutofit fontScale="90000"/>
          </a:bodyPr>
          <a:lstStyle/>
          <a:p>
            <a:pPr algn="ctr"/>
            <a:r>
              <a:rPr lang="en-US" sz="4400" dirty="0">
                <a:solidFill>
                  <a:schemeClr val="tx1"/>
                </a:solidFill>
                <a:latin typeface="Times New Roman" panose="02020603050405020304" pitchFamily="18" charset="0"/>
                <a:cs typeface="Times New Roman" panose="02020603050405020304" pitchFamily="18" charset="0"/>
              </a:rPr>
              <a:t>DIT</a:t>
            </a:r>
            <a:br>
              <a:rPr lang="en-US" dirty="0">
                <a:solidFill>
                  <a:schemeClr val="tx1"/>
                </a:solidFill>
                <a:latin typeface="Times New Roman" panose="02020603050405020304" pitchFamily="18" charset="0"/>
                <a:cs typeface="Times New Roman" panose="02020603050405020304" pitchFamily="18" charset="0"/>
              </a:rPr>
            </a:br>
            <a:r>
              <a:rPr lang="en-US" sz="3100" kern="1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The Sovereignty Milestone Award – Red Hat </a:t>
            </a:r>
            <a:r>
              <a:rPr lang="en-US" sz="3100" kern="100" dirty="0">
                <a:solidFill>
                  <a:schemeClr val="tx1"/>
                </a:solidFill>
                <a:latin typeface="Times New Roman" panose="02020603050405020304" pitchFamily="18" charset="0"/>
                <a:cs typeface="Mangal" panose="02040503050203030202" pitchFamily="18" charset="0"/>
              </a:rPr>
              <a:t>CY26 APAC BFSI milestone </a:t>
            </a:r>
            <a:r>
              <a:rPr lang="en-US" sz="3100" kern="100" dirty="0" err="1">
                <a:solidFill>
                  <a:schemeClr val="tx1"/>
                </a:solidFill>
                <a:latin typeface="Times New Roman" panose="02020603050405020304" pitchFamily="18" charset="0"/>
                <a:cs typeface="Mangal" panose="02040503050203030202" pitchFamily="18" charset="0"/>
              </a:rPr>
              <a:t>Honours</a:t>
            </a: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3100" kern="100" dirty="0">
                <a:effectLst/>
                <a:ea typeface="Aptos" panose="020B0004020202020204" pitchFamily="34" charset="0"/>
                <a:cs typeface="Mangal" panose="02040503050203030202" pitchFamily="18" charset="0"/>
              </a:rPr>
            </a:br>
            <a:endParaRPr lang="en-IN" sz="3100" dirty="0"/>
          </a:p>
        </p:txBody>
      </p:sp>
      <p:sp>
        <p:nvSpPr>
          <p:cNvPr id="3" name="Content Placeholder 2">
            <a:extLst>
              <a:ext uri="{FF2B5EF4-FFF2-40B4-BE49-F238E27FC236}">
                <a16:creationId xmlns:a16="http://schemas.microsoft.com/office/drawing/2014/main" id="{00DAF04B-8057-A7EB-F6FC-574C99F06F09}"/>
              </a:ext>
            </a:extLst>
          </p:cNvPr>
          <p:cNvSpPr>
            <a:spLocks noGrp="1"/>
          </p:cNvSpPr>
          <p:nvPr>
            <p:ph idx="1"/>
          </p:nvPr>
        </p:nvSpPr>
        <p:spPr>
          <a:xfrm>
            <a:off x="155171" y="1671484"/>
            <a:ext cx="6342898" cy="2086946"/>
          </a:xfrm>
        </p:spPr>
        <p:txBody>
          <a:bodyPr>
            <a:noAutofit/>
          </a:bodyPr>
          <a:lstStyle/>
          <a:p>
            <a:pPr marL="0" indent="0" algn="just">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Mangal" panose="02040503050203030202" pitchFamily="18" charset="0"/>
              </a:rPr>
              <a:t>Central Bank of India received the Sovereignty Milestone Award in the Red Hat CY26 APAC BFSI milestone Honours – India event held on 12</a:t>
            </a:r>
            <a:r>
              <a:rPr lang="en-US" sz="2400" kern="100" baseline="30000" dirty="0">
                <a:effectLst/>
                <a:latin typeface="Times New Roman" panose="02020603050405020304" pitchFamily="18" charset="0"/>
                <a:ea typeface="Aptos" panose="020B0004020202020204" pitchFamily="34" charset="0"/>
                <a:cs typeface="Mangal" panose="02040503050203030202" pitchFamily="18" charset="0"/>
              </a:rPr>
              <a:t>th</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June 2026 in Mumbai. </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CA853D1B-86BE-987C-D0DB-F7D2EE3AA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069" y="2895600"/>
            <a:ext cx="5693932" cy="3962400"/>
          </a:xfrm>
          <a:prstGeom prst="rect">
            <a:avLst/>
          </a:prstGeom>
        </p:spPr>
      </p:pic>
    </p:spTree>
    <p:extLst>
      <p:ext uri="{BB962C8B-B14F-4D97-AF65-F5344CB8AC3E}">
        <p14:creationId xmlns:p14="http://schemas.microsoft.com/office/powerpoint/2010/main" val="427559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99F8C-AA8B-3D5E-761A-529E55D03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58A63-0254-0B4E-5683-128CF797B58C}"/>
              </a:ext>
            </a:extLst>
          </p:cNvPr>
          <p:cNvSpPr>
            <a:spLocks noGrp="1"/>
          </p:cNvSpPr>
          <p:nvPr>
            <p:ph type="title"/>
          </p:nvPr>
        </p:nvSpPr>
        <p:spPr>
          <a:xfrm>
            <a:off x="677334" y="117987"/>
            <a:ext cx="8596668" cy="1553497"/>
          </a:xfrm>
        </p:spPr>
        <p:txBody>
          <a:bodyPr>
            <a:normAutofit fontScale="90000"/>
          </a:bodyPr>
          <a:lstStyle/>
          <a:p>
            <a:pPr algn="ctr"/>
            <a:r>
              <a:rPr lang="en-US" sz="4400" dirty="0">
                <a:solidFill>
                  <a:schemeClr val="tx1"/>
                </a:solidFill>
                <a:latin typeface="Times New Roman" panose="02020603050405020304" pitchFamily="18" charset="0"/>
                <a:cs typeface="Times New Roman" panose="02020603050405020304" pitchFamily="18" charset="0"/>
              </a:rPr>
              <a:t>DIT</a:t>
            </a:r>
            <a:br>
              <a:rPr lang="en-US" dirty="0">
                <a:solidFill>
                  <a:schemeClr val="tx1"/>
                </a:solidFill>
                <a:latin typeface="Times New Roman" panose="02020603050405020304" pitchFamily="18" charset="0"/>
                <a:cs typeface="Times New Roman" panose="02020603050405020304" pitchFamily="18" charset="0"/>
              </a:rPr>
            </a:br>
            <a:r>
              <a:rPr lang="en-US" sz="3100" kern="1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Enterprise Security Award - BFSI Technology Award 2026 </a:t>
            </a: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3100" kern="100" dirty="0">
                <a:effectLst/>
                <a:ea typeface="Aptos" panose="020B0004020202020204" pitchFamily="34" charset="0"/>
                <a:cs typeface="Mangal" panose="02040503050203030202" pitchFamily="18" charset="0"/>
              </a:rPr>
            </a:br>
            <a:endParaRPr lang="en-IN" sz="3100" dirty="0"/>
          </a:p>
        </p:txBody>
      </p:sp>
      <p:sp>
        <p:nvSpPr>
          <p:cNvPr id="3" name="Content Placeholder 2">
            <a:extLst>
              <a:ext uri="{FF2B5EF4-FFF2-40B4-BE49-F238E27FC236}">
                <a16:creationId xmlns:a16="http://schemas.microsoft.com/office/drawing/2014/main" id="{AAC0FF29-E4AD-7DB6-6742-933937AC791B}"/>
              </a:ext>
            </a:extLst>
          </p:cNvPr>
          <p:cNvSpPr>
            <a:spLocks noGrp="1"/>
          </p:cNvSpPr>
          <p:nvPr>
            <p:ph idx="1"/>
          </p:nvPr>
        </p:nvSpPr>
        <p:spPr>
          <a:xfrm>
            <a:off x="470857" y="1875454"/>
            <a:ext cx="6342898" cy="2086946"/>
          </a:xfrm>
        </p:spPr>
        <p:txBody>
          <a:bodyPr>
            <a:noAutofit/>
          </a:bodyPr>
          <a:lstStyle/>
          <a:p>
            <a:pPr marL="0" indent="0" algn="just">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Mangal" panose="02040503050203030202" pitchFamily="18" charset="0"/>
              </a:rPr>
              <a:t>Central Bank of India won the Enterprise Security Award in the BFSI Technology Award 2026 by Express Computers, held on 19</a:t>
            </a:r>
            <a:r>
              <a:rPr lang="en-US" sz="2400" kern="100" baseline="30000" dirty="0">
                <a:effectLst/>
                <a:latin typeface="Times New Roman" panose="02020603050405020304" pitchFamily="18" charset="0"/>
                <a:ea typeface="Aptos" panose="020B0004020202020204" pitchFamily="34" charset="0"/>
                <a:cs typeface="Mangal" panose="02040503050203030202" pitchFamily="18" charset="0"/>
              </a:rPr>
              <a:t>th</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June 2026 at Raddison Blu, </a:t>
            </a:r>
            <a:r>
              <a:rPr lang="en-US" sz="2400" kern="100" dirty="0" err="1">
                <a:effectLst/>
                <a:latin typeface="Times New Roman" panose="02020603050405020304" pitchFamily="18" charset="0"/>
                <a:ea typeface="Aptos" panose="020B0004020202020204" pitchFamily="34" charset="0"/>
                <a:cs typeface="Mangal" panose="02040503050203030202" pitchFamily="18" charset="0"/>
              </a:rPr>
              <a:t>Karjat</a:t>
            </a:r>
            <a:r>
              <a:rPr lang="en-US" sz="2400" kern="100" dirty="0">
                <a:effectLst/>
                <a:latin typeface="Times New Roman" panose="02020603050405020304" pitchFamily="18" charset="0"/>
                <a:ea typeface="Aptos" panose="020B0004020202020204" pitchFamily="34" charset="0"/>
                <a:cs typeface="Mangal" panose="02040503050203030202" pitchFamily="18" charset="0"/>
              </a:rPr>
              <a:t>. </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8E5F227C-C398-DAC1-6D30-76DE8543F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4" y="1382486"/>
            <a:ext cx="4354286" cy="5475514"/>
          </a:xfrm>
          <a:prstGeom prst="rect">
            <a:avLst/>
          </a:prstGeom>
        </p:spPr>
      </p:pic>
    </p:spTree>
    <p:extLst>
      <p:ext uri="{BB962C8B-B14F-4D97-AF65-F5344CB8AC3E}">
        <p14:creationId xmlns:p14="http://schemas.microsoft.com/office/powerpoint/2010/main" val="251833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E7C2-2C8F-FEAC-B67F-6BBC84785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600E3-BF1A-C327-949A-EA39B6C4DE85}"/>
              </a:ext>
            </a:extLst>
          </p:cNvPr>
          <p:cNvSpPr>
            <a:spLocks noGrp="1"/>
          </p:cNvSpPr>
          <p:nvPr>
            <p:ph type="title"/>
          </p:nvPr>
        </p:nvSpPr>
        <p:spPr>
          <a:xfrm>
            <a:off x="470857" y="272143"/>
            <a:ext cx="10219266" cy="740230"/>
          </a:xfrm>
        </p:spPr>
        <p:txBody>
          <a:bodyPr>
            <a:normAutofit fontScale="90000"/>
          </a:bodyPr>
          <a:lstStyle/>
          <a:p>
            <a:pPr algn="ctr"/>
            <a:r>
              <a:rPr lang="en-US" sz="4000" kern="100" dirty="0">
                <a:solidFill>
                  <a:schemeClr val="tx1"/>
                </a:solidFill>
                <a:effectLst/>
                <a:latin typeface="Times New Roman" panose="02020603050405020304" pitchFamily="18" charset="0"/>
                <a:ea typeface="Aptos" panose="020B0004020202020204" pitchFamily="34" charset="0"/>
                <a:cs typeface="Mangal" panose="02040503050203030202" pitchFamily="18" charset="0"/>
              </a:rPr>
              <a:t>Digital Icon Award- BFSI Technology Award 2026 </a:t>
            </a: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310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br>
            <a:br>
              <a:rPr lang="en-IN" sz="1800" kern="100" dirty="0">
                <a:effectLst/>
                <a:latin typeface="Aptos" panose="020B0004020202020204" pitchFamily="34" charset="0"/>
                <a:ea typeface="Aptos" panose="020B0004020202020204" pitchFamily="34" charset="0"/>
                <a:cs typeface="Mangal" panose="02040503050203030202" pitchFamily="18" charset="0"/>
              </a:rPr>
            </a:br>
            <a:br>
              <a:rPr lang="en-IN" sz="3100" kern="100" dirty="0">
                <a:effectLst/>
                <a:ea typeface="Aptos" panose="020B0004020202020204" pitchFamily="34" charset="0"/>
                <a:cs typeface="Mangal" panose="02040503050203030202" pitchFamily="18" charset="0"/>
              </a:rPr>
            </a:br>
            <a:endParaRPr lang="en-IN" sz="3100" dirty="0"/>
          </a:p>
        </p:txBody>
      </p:sp>
      <p:sp>
        <p:nvSpPr>
          <p:cNvPr id="3" name="Content Placeholder 2">
            <a:extLst>
              <a:ext uri="{FF2B5EF4-FFF2-40B4-BE49-F238E27FC236}">
                <a16:creationId xmlns:a16="http://schemas.microsoft.com/office/drawing/2014/main" id="{1B1FCBBE-B8EB-B480-1AE9-36D3A1C674D4}"/>
              </a:ext>
            </a:extLst>
          </p:cNvPr>
          <p:cNvSpPr>
            <a:spLocks noGrp="1"/>
          </p:cNvSpPr>
          <p:nvPr>
            <p:ph idx="1"/>
          </p:nvPr>
        </p:nvSpPr>
        <p:spPr>
          <a:xfrm>
            <a:off x="470857" y="1382486"/>
            <a:ext cx="7029400" cy="2579914"/>
          </a:xfrm>
        </p:spPr>
        <p:txBody>
          <a:bodyPr>
            <a:noAutofit/>
          </a:bodyPr>
          <a:lstStyle/>
          <a:p>
            <a:pPr marL="0" indent="0" algn="just">
              <a:lnSpc>
                <a:spcPct val="115000"/>
              </a:lnSpc>
              <a:spcAft>
                <a:spcPts val="800"/>
              </a:spcAft>
              <a:buNone/>
            </a:pPr>
            <a:r>
              <a:rPr lang="en-US" sz="2400" dirty="0">
                <a:effectLst/>
                <a:latin typeface="Times New Roman" panose="02020603050405020304" pitchFamily="18" charset="0"/>
                <a:ea typeface="Aptos" panose="020B0004020202020204" pitchFamily="34" charset="0"/>
              </a:rPr>
              <a:t>Shri. E Ratan Kumar, Executive Director, Central Bank of India, won the Digital Icon Award in the BFSI Technology Award 2026 by Express Computers, held on 19</a:t>
            </a:r>
            <a:r>
              <a:rPr lang="en-US" sz="2400" baseline="30000" dirty="0">
                <a:effectLst/>
                <a:latin typeface="Times New Roman" panose="02020603050405020304" pitchFamily="18" charset="0"/>
                <a:ea typeface="Aptos" panose="020B0004020202020204" pitchFamily="34" charset="0"/>
              </a:rPr>
              <a:t>th</a:t>
            </a:r>
            <a:r>
              <a:rPr lang="en-US" sz="2400" dirty="0">
                <a:effectLst/>
                <a:latin typeface="Times New Roman" panose="02020603050405020304" pitchFamily="18" charset="0"/>
                <a:ea typeface="Aptos" panose="020B0004020202020204" pitchFamily="34" charset="0"/>
              </a:rPr>
              <a:t> June 2026 at Raddison Blu, </a:t>
            </a:r>
            <a:r>
              <a:rPr lang="en-US" sz="2400" dirty="0" err="1">
                <a:effectLst/>
                <a:latin typeface="Times New Roman" panose="02020603050405020304" pitchFamily="18" charset="0"/>
                <a:ea typeface="Aptos" panose="020B0004020202020204" pitchFamily="34" charset="0"/>
              </a:rPr>
              <a:t>Karjat</a:t>
            </a:r>
            <a:r>
              <a:rPr lang="en-US" sz="2400" dirty="0">
                <a:effectLst/>
                <a:latin typeface="Times New Roman" panose="02020603050405020304" pitchFamily="18" charset="0"/>
                <a:ea typeface="Aptos" panose="020B0004020202020204" pitchFamily="34" charset="0"/>
              </a:rPr>
              <a:t>.</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08FF4AB2-C238-61C6-7038-20B5AF956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07" y="1012373"/>
            <a:ext cx="4367893" cy="5845627"/>
          </a:xfrm>
          <a:prstGeom prst="rect">
            <a:avLst/>
          </a:prstGeom>
        </p:spPr>
      </p:pic>
    </p:spTree>
    <p:extLst>
      <p:ext uri="{BB962C8B-B14F-4D97-AF65-F5344CB8AC3E}">
        <p14:creationId xmlns:p14="http://schemas.microsoft.com/office/powerpoint/2010/main" val="20001922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165</TotalTime>
  <Words>334</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Times New Roman</vt:lpstr>
      <vt:lpstr>Trebuchet MS</vt:lpstr>
      <vt:lpstr>Wingdings 3</vt:lpstr>
      <vt:lpstr>Facet</vt:lpstr>
      <vt:lpstr>DIT Tech Driven Operational Excellence Award – IBEX India 2026</vt:lpstr>
      <vt:lpstr>DIT Enterprise Security- PSE Excellence Awards 2026 </vt:lpstr>
      <vt:lpstr>DIT Security Excellence Award – F5 Incorporation  </vt:lpstr>
      <vt:lpstr>DIT Best Innovation in User Experience of the Year Award - India Banking Summit Awards 2026    </vt:lpstr>
      <vt:lpstr>DIT The Sovereignty Milestone Award – Red Hat CY26 APAC BFSI milestone Honours    </vt:lpstr>
      <vt:lpstr>DIT Enterprise Security Award - BFSI Technology Award 2026      </vt:lpstr>
      <vt:lpstr>Digital Icon Award- BFSI Technology Award 2026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IT_PS_06</dc:creator>
  <cp:lastModifiedBy>IT_PS_06</cp:lastModifiedBy>
  <cp:revision>11</cp:revision>
  <dcterms:created xsi:type="dcterms:W3CDTF">2026-07-07T08:15:40Z</dcterms:created>
  <dcterms:modified xsi:type="dcterms:W3CDTF">2026-07-07T11:10:02Z</dcterms:modified>
</cp:coreProperties>
</file>